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2.png" ContentType="image/png"/>
  <Override PartName="/ppt/media/image7.wmf" ContentType="image/x-wmf"/>
  <Override PartName="/ppt/media/image11.png" ContentType="image/png"/>
  <Override PartName="/ppt/media/image10.wmf" ContentType="image/x-wmf"/>
  <Override PartName="/ppt/media/image9.wmf" ContentType="image/x-wmf"/>
  <Override PartName="/ppt/media/image13.wmf" ContentType="image/x-wmf"/>
  <Override PartName="/ppt/media/image5.png" ContentType="image/png"/>
  <Override PartName="/ppt/media/image8.wmf" ContentType="image/x-wmf"/>
  <Override PartName="/ppt/media/image6.jpeg" ContentType="image/jpeg"/>
  <Override PartName="/ppt/media/image4.wmf" ContentType="image/x-wmf"/>
  <Override PartName="/ppt/media/image3.wmf" ContentType="image/x-wmf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.wmf" ContentType="image/x-wmf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wmf" ContentType="image/x-wmf"/>
  <Override PartName="/ppt/media/image14.wmf" ContentType="image/x-wmf"/>
  <Override PartName="/ppt/media/image1.wmf" ContentType="image/x-wmf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C6EA20D-9BCD-4DAA-BB53-91A2C35727A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E17D2E-8EFD-4B26-9B4D-48482CB6D70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6240" cy="342324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7A7345-B5BF-4C6E-B783-2BC87A1CB2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D14071-14DA-4E0F-B6BE-A8D85C7C26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EFE4F5-BD2B-4528-8DE4-3D3AF68CD8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60AC87-A3E3-490B-9C15-B071EF8BBC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31FFA1-1022-4AA7-B7D3-4F0004CB38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5640" cy="529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A58523-6A45-4A49-B8C0-C96719EBEC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C9840F-4698-4BD4-A998-0B49A4910A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92CB0B-F96A-48E1-9F3E-38967FF757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53FDD3-CF6C-43D0-92C5-453E8705FA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D0CC64-6377-4F43-8312-AA2608C7F67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F10576-F138-4E29-9D06-C8904FEF788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70E261-1731-4ECF-A5EB-3D6B518C7DD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75A284-379B-4C9F-A712-156BEAB6204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AED679E-BCCD-4DE5-BE1B-6200C52530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A5D97D-7F8B-4388-8695-5091A83937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B27C76-C0B6-4F26-92BC-3B204FD069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927FBA6-043D-4C27-BFF6-195485598A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5640" cy="529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C8EE8B-39DB-46D4-AC31-4EA22546B1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97782D-8300-4BE9-B68D-17C2C406D3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D933F9-916A-4C5E-8F28-1F3B2594CC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028278-0A5F-4660-98C2-1E1118CF41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3AE214-B8C7-4E67-9346-4D64C56FC8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8AD753-CA2E-479D-82CB-FD4AD48F16C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951F28-A968-4274-B6FC-15C733B4FEF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61D1B0-0887-461D-AFA2-B115CE2359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FAC7DBE-EA6A-43BE-8410-C2EDB062AF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475D27E-28D2-4BD0-ACDE-7D28067879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79700C-B94A-4409-8FE6-3F0F8022F6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F83414-0EF3-470D-9C61-7A9AB199AE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5640" cy="529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DBF9929-1CEA-4637-B001-AC0CEF1921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325203-A59F-4786-8E6A-310E0E2D00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B382038-D0E7-4A0B-A1CE-12A2580A08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7E4AC8-6577-4BD1-98AF-D2AD21C002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E7806B9-BF5B-4890-9D3B-DD17B8A334A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2C3798-973B-4DA8-939A-4E9B3FA976B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7F3E48-5802-4135-AC98-447FD82CD26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5640" cy="529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960" cy="425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960" cy="4251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89720" cy="47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7960" cy="47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72552353-2CD2-4244-B2C4-2FD3E14C015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7960" cy="47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960" cy="4251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89720" cy="47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7960" cy="47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55034AA-C82A-4DB1-BEE0-5F631D1EB16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7960" cy="47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960" cy="42516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89720" cy="47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27960" cy="47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4923F0A5-87AD-493C-A440-67B7F67235C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27960" cy="47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wmf"/><Relationship Id="rId6" Type="http://schemas.openxmlformats.org/officeDocument/2006/relationships/image" Target="../media/image14.wmf"/><Relationship Id="rId7" Type="http://schemas.openxmlformats.org/officeDocument/2006/relationships/image" Target="../media/image15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9320" cy="684684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6640" cy="1464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7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8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6120" cy="43822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685800" y="1416600"/>
            <a:ext cx="7542000" cy="21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linear system has eigenvalues -2+3i, and -2-3i. The initial response of the system will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Be constant for any initial condition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Exhibit decaying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Exhibit diverging (growing)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Grow exponentially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Decay exponentially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5444280" y="2514600"/>
            <a:ext cx="20192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5 + 6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4800600" y="2286000"/>
            <a:ext cx="4336560" cy="238896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4614840" cy="4113360"/>
          </a:xfrm>
          <a:prstGeom prst="rect">
            <a:avLst/>
          </a:prstGeom>
          <a:ln w="0">
            <a:noFill/>
          </a:ln>
        </p:spPr>
      </p:pic>
      <p:sp>
        <p:nvSpPr>
          <p:cNvPr id="225" name=""/>
          <p:cNvSpPr/>
          <p:nvPr/>
        </p:nvSpPr>
        <p:spPr>
          <a:xfrm>
            <a:off x="965160" y="5597280"/>
            <a:ext cx="20055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5486400" y="4800600"/>
            <a:ext cx="20314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MC7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989360" y="0"/>
            <a:ext cx="5553720" cy="457128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>
            <a:off x="914400" y="4572000"/>
            <a:ext cx="446688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q does this response correspond to?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[   1,   0,    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[   0,   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[0.5,   0,    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800600" y="5112720"/>
            <a:ext cx="170712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[  0,  -1,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[0.5,   0,  -1]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a conventional aircraft flies into a thermal updraft, which of the following best describes its response?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A) A phugoid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B) A short period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C) A phugoid oscillation that quickly decays, followed by a short period oscillation that decays more slowly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D) A short-period oscillation that decays quickly, followed by a phugoid oscillation that decays more slowly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TF 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228600" y="1737000"/>
            <a:ext cx="4910400" cy="374940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 txBox="1"/>
          <p:nvPr/>
        </p:nvSpPr>
        <p:spPr>
          <a:xfrm>
            <a:off x="5456520" y="1600200"/>
            <a:ext cx="3458880" cy="239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True or False: Based on the root locus </a:t>
            </a:r>
            <a:r>
              <a:rPr b="0" lang="en-US" sz="1800" spc="-1" strike="noStrike">
                <a:latin typeface="Arial"/>
              </a:rPr>
              <a:t>to the left, moving the CG backwards </a:t>
            </a:r>
            <a:r>
              <a:rPr b="1" lang="en-US" sz="1800" spc="-1" strike="noStrike">
                <a:latin typeface="Arial"/>
              </a:rPr>
              <a:t>increases </a:t>
            </a:r>
            <a:r>
              <a:rPr b="0" lang="en-US" sz="1800" spc="-1" strike="noStrike">
                <a:latin typeface="Arial"/>
              </a:rPr>
              <a:t> the natural frequency of </a:t>
            </a:r>
            <a:r>
              <a:rPr b="0" lang="en-US" sz="1800" spc="-1" strike="noStrike">
                <a:latin typeface="Arial"/>
              </a:rPr>
              <a:t>the short period mode.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A) True: CG back → increase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B) False: CG back → decrease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 txBox="1"/>
          <p:nvPr/>
        </p:nvSpPr>
        <p:spPr>
          <a:xfrm>
            <a:off x="5715000" y="4341240"/>
            <a:ext cx="32004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CG back → h increasing → Kn is decreasing </a:t>
            </a:r>
            <a:r>
              <a:rPr b="0" lang="en-US" sz="1800" spc="-1" strike="noStrike">
                <a:latin typeface="Arial"/>
              </a:rPr>
              <a:t>→ decrease in natural frequency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3840" cy="729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0" name="TextBox 2"/>
          <p:cNvSpPr/>
          <p:nvPr/>
        </p:nvSpPr>
        <p:spPr>
          <a:xfrm>
            <a:off x="1292400" y="2444400"/>
            <a:ext cx="642132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3840" cy="729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2" name="TextBox 5"/>
          <p:cNvSpPr/>
          <p:nvPr/>
        </p:nvSpPr>
        <p:spPr>
          <a:xfrm>
            <a:off x="4545000" y="1454400"/>
            <a:ext cx="43340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3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799080" cy="115524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1760" cy="29916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1828800" y="3657600"/>
            <a:ext cx="5482800" cy="8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3840" cy="729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7" name="TextBox 5"/>
          <p:cNvSpPr/>
          <p:nvPr/>
        </p:nvSpPr>
        <p:spPr>
          <a:xfrm>
            <a:off x="4545000" y="837360"/>
            <a:ext cx="43340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799080" cy="115524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1760" cy="299160"/>
          </a:xfrm>
          <a:prstGeom prst="rect">
            <a:avLst/>
          </a:prstGeom>
          <a:ln w="0">
            <a:noFill/>
          </a:ln>
        </p:spPr>
      </p:pic>
      <p:sp>
        <p:nvSpPr>
          <p:cNvPr id="190" name="TextBox 7"/>
          <p:cNvSpPr/>
          <p:nvPr/>
        </p:nvSpPr>
        <p:spPr>
          <a:xfrm>
            <a:off x="3200400" y="5244120"/>
            <a:ext cx="27471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1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69920" y="4311720"/>
            <a:ext cx="2839680" cy="768600"/>
          </a:xfrm>
          <a:prstGeom prst="rect">
            <a:avLst/>
          </a:prstGeom>
          <a:ln w="9525">
            <a:noFill/>
          </a:ln>
        </p:spPr>
      </p:pic>
      <p:sp>
        <p:nvSpPr>
          <p:cNvPr id="192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29760" y="3959640"/>
            <a:ext cx="2839680" cy="768600"/>
          </a:xfrm>
          <a:prstGeom prst="rect">
            <a:avLst/>
          </a:prstGeom>
          <a:ln w="9525">
            <a:noFill/>
          </a:ln>
        </p:spPr>
      </p:pic>
      <p:sp>
        <p:nvSpPr>
          <p:cNvPr id="196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TextBox 18"/>
          <p:cNvSpPr/>
          <p:nvPr/>
        </p:nvSpPr>
        <p:spPr>
          <a:xfrm>
            <a:off x="371880" y="2408400"/>
            <a:ext cx="860112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0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1760" cy="299160"/>
          </a:xfrm>
          <a:prstGeom prst="rect">
            <a:avLst/>
          </a:prstGeom>
          <a:ln w="0">
            <a:noFill/>
          </a:ln>
        </p:spPr>
      </p:pic>
      <p:sp>
        <p:nvSpPr>
          <p:cNvPr id="201" name="Rectangle 4"/>
          <p:cNvSpPr/>
          <p:nvPr/>
        </p:nvSpPr>
        <p:spPr>
          <a:xfrm>
            <a:off x="225000" y="2307600"/>
            <a:ext cx="8748360" cy="38833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2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1760" cy="235440"/>
          </a:xfrm>
          <a:prstGeom prst="rect">
            <a:avLst/>
          </a:prstGeom>
          <a:ln w="0">
            <a:noFill/>
          </a:ln>
        </p:spPr>
      </p:pic>
      <p:pic>
        <p:nvPicPr>
          <p:cNvPr id="203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1760" cy="235440"/>
          </a:xfrm>
          <a:prstGeom prst="rect">
            <a:avLst/>
          </a:prstGeom>
          <a:ln w="0">
            <a:noFill/>
          </a:ln>
        </p:spPr>
      </p:pic>
      <p:sp>
        <p:nvSpPr>
          <p:cNvPr id="204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4240" cy="1110240"/>
          </a:xfrm>
          <a:prstGeom prst="rect">
            <a:avLst/>
          </a:prstGeom>
          <a:ln w="0">
            <a:noFill/>
          </a:ln>
        </p:spPr>
      </p:pic>
      <p:sp>
        <p:nvSpPr>
          <p:cNvPr id="207" name=""/>
          <p:cNvSpPr/>
          <p:nvPr/>
        </p:nvSpPr>
        <p:spPr>
          <a:xfrm>
            <a:off x="1828800" y="3886200"/>
            <a:ext cx="10155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7997400" cy="471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80" y="1142280"/>
            <a:ext cx="9140760" cy="457524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3886200" y="3429000"/>
            <a:ext cx="20192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714240" y="1514520"/>
            <a:ext cx="7845840" cy="388332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799880" y="3657600"/>
            <a:ext cx="20192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3080" y="1828800"/>
            <a:ext cx="8570160" cy="349344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5715000" y="3810240"/>
            <a:ext cx="20192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43445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2025-03-13T14:46:09Z</dcterms:modified>
  <cp:revision>344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